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8" name="Shape 108"/>
          <p:cNvSpPr/>
          <p:nvPr>
            <p:ph type="sldImg"/>
          </p:nvPr>
        </p:nvSpPr>
        <p:spPr>
          <a:xfrm>
            <a:off x="1143000" y="685800"/>
            <a:ext cx="4572000" cy="3429000"/>
          </a:xfrm>
          <a:prstGeom prst="rect">
            <a:avLst/>
          </a:prstGeom>
        </p:spPr>
        <p:txBody>
          <a:bodyPr/>
          <a:lstStyle/>
          <a:p>
            <a:pPr/>
          </a:p>
        </p:txBody>
      </p:sp>
      <p:sp>
        <p:nvSpPr>
          <p:cNvPr id="109" name="Shape 10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sp>
        <p:nvSpPr>
          <p:cNvPr id="91"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92"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sp>
        <p:nvSpPr>
          <p:cNvPr id="100"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101"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19"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29"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7"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38"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6"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47"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5"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56"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4"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65"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3"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74"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2" name="Shape 0"/>
          <p:cNvSpPr/>
          <p:nvPr/>
        </p:nvSpPr>
        <p:spPr>
          <a:xfrm>
            <a:off x="0" y="0"/>
            <a:ext cx="14630400" cy="8229600"/>
          </a:xfrm>
          <a:prstGeom prst="rect">
            <a:avLst/>
          </a:prstGeom>
          <a:solidFill>
            <a:srgbClr val="D6F5EE"/>
          </a:solidFill>
          <a:ln w="12700">
            <a:miter lim="400000"/>
          </a:ln>
        </p:spPr>
        <p:txBody>
          <a:bodyPr lIns="45719" rIns="45719"/>
          <a:lstStyle/>
          <a:p>
            <a:pPr/>
          </a:p>
        </p:txBody>
      </p:sp>
      <p:sp>
        <p:nvSpPr>
          <p:cNvPr id="83" name="Shape 1"/>
          <p:cNvSpPr/>
          <p:nvPr/>
        </p:nvSpPr>
        <p:spPr>
          <a:xfrm>
            <a:off x="0" y="0"/>
            <a:ext cx="14630400" cy="8229600"/>
          </a:xfrm>
          <a:prstGeom prst="rect">
            <a:avLst/>
          </a:prstGeom>
          <a:solidFill>
            <a:srgbClr val="FFFFFF"/>
          </a:solidFill>
          <a:ln w="12700">
            <a:miter lim="400000"/>
          </a:ln>
        </p:spPr>
        <p:txBody>
          <a:bodyPr lIns="45719" rIns="45719"/>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ext 0"/>
          <p:cNvSpPr txBox="1"/>
          <p:nvPr/>
        </p:nvSpPr>
        <p:spPr>
          <a:xfrm>
            <a:off x="793790" y="2198370"/>
            <a:ext cx="4845447"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333F70"/>
                </a:solidFill>
                <a:latin typeface="Unbounded Bold"/>
                <a:ea typeface="Unbounded Bold"/>
                <a:cs typeface="Unbounded Bold"/>
                <a:sym typeface="Unbounded Bold"/>
              </a:defRPr>
            </a:lvl1pPr>
          </a:lstStyle>
          <a:p>
            <a:pPr/>
            <a:r>
              <a:t>Team Introduction</a:t>
            </a:r>
          </a:p>
        </p:txBody>
      </p:sp>
      <p:sp>
        <p:nvSpPr>
          <p:cNvPr id="112" name="Text 1"/>
          <p:cNvSpPr txBox="1"/>
          <p:nvPr/>
        </p:nvSpPr>
        <p:spPr>
          <a:xfrm>
            <a:off x="793790" y="3360777"/>
            <a:ext cx="13042821"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The Fitness &amp; Well-being Dashboard project is led by a dedicated team of individuals passionate about improving health and well-being. Here are the key members of the team:</a:t>
            </a:r>
          </a:p>
        </p:txBody>
      </p:sp>
      <p:sp>
        <p:nvSpPr>
          <p:cNvPr id="113" name="Text 2"/>
          <p:cNvSpPr txBox="1"/>
          <p:nvPr/>
        </p:nvSpPr>
        <p:spPr>
          <a:xfrm>
            <a:off x="793790" y="4341733"/>
            <a:ext cx="1747776"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333F70"/>
                </a:solidFill>
                <a:latin typeface="Open Sans"/>
                <a:ea typeface="Open Sans"/>
                <a:cs typeface="Open Sans"/>
                <a:sym typeface="Open Sans"/>
              </a:defRPr>
            </a:lvl1pPr>
          </a:lstStyle>
          <a:p>
            <a:pPr/>
            <a:r>
              <a:t>Danish Sheikh</a:t>
            </a:r>
          </a:p>
        </p:txBody>
      </p:sp>
      <p:sp>
        <p:nvSpPr>
          <p:cNvPr id="114" name="Text 3"/>
          <p:cNvSpPr txBox="1"/>
          <p:nvPr/>
        </p:nvSpPr>
        <p:spPr>
          <a:xfrm>
            <a:off x="793790" y="4783930"/>
            <a:ext cx="2083749"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333F70"/>
                </a:solidFill>
                <a:latin typeface="Open Sans"/>
                <a:ea typeface="Open Sans"/>
                <a:cs typeface="Open Sans"/>
                <a:sym typeface="Open Sans"/>
              </a:defRPr>
            </a:lvl1pPr>
          </a:lstStyle>
          <a:p>
            <a:pPr/>
            <a:r>
              <a:t>Pravin Nandankar</a:t>
            </a:r>
          </a:p>
        </p:txBody>
      </p:sp>
      <p:sp>
        <p:nvSpPr>
          <p:cNvPr id="115" name="Text 4"/>
          <p:cNvSpPr txBox="1"/>
          <p:nvPr/>
        </p:nvSpPr>
        <p:spPr>
          <a:xfrm>
            <a:off x="793790" y="5226129"/>
            <a:ext cx="1519753"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333F70"/>
                </a:solidFill>
                <a:latin typeface="Open Sans"/>
                <a:ea typeface="Open Sans"/>
                <a:cs typeface="Open Sans"/>
                <a:sym typeface="Open Sans"/>
              </a:defRPr>
            </a:lvl1pPr>
          </a:lstStyle>
          <a:p>
            <a:pPr/>
            <a:r>
              <a:t>Huzail Khan</a:t>
            </a:r>
          </a:p>
        </p:txBody>
      </p:sp>
      <p:sp>
        <p:nvSpPr>
          <p:cNvPr id="116" name="Text 5"/>
          <p:cNvSpPr txBox="1"/>
          <p:nvPr/>
        </p:nvSpPr>
        <p:spPr>
          <a:xfrm>
            <a:off x="793790" y="5668326"/>
            <a:ext cx="1795742"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333F70"/>
                </a:solidFill>
                <a:latin typeface="Open Sans"/>
                <a:ea typeface="Open Sans"/>
                <a:cs typeface="Open Sans"/>
                <a:sym typeface="Open Sans"/>
              </a:defRPr>
            </a:lvl1pPr>
          </a:lstStyle>
          <a:p>
            <a:pPr/>
            <a:r>
              <a:t>Mihir Kalbende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210" name="Text 0"/>
          <p:cNvSpPr txBox="1"/>
          <p:nvPr/>
        </p:nvSpPr>
        <p:spPr>
          <a:xfrm>
            <a:off x="656867" y="636626"/>
            <a:ext cx="2375720" cy="5725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defRPr b="1" sz="3600">
                <a:solidFill>
                  <a:srgbClr val="333F70"/>
                </a:solidFill>
                <a:latin typeface="Unbounded Bold"/>
                <a:ea typeface="Unbounded Bold"/>
                <a:cs typeface="Unbounded Bold"/>
                <a:sym typeface="Unbounded Bold"/>
              </a:defRPr>
            </a:lvl1pPr>
          </a:lstStyle>
          <a:p>
            <a:pPr/>
            <a:r>
              <a:t>Next Steps</a:t>
            </a:r>
          </a:p>
        </p:txBody>
      </p:sp>
      <p:sp>
        <p:nvSpPr>
          <p:cNvPr id="211" name="Shape 1"/>
          <p:cNvSpPr/>
          <p:nvPr/>
        </p:nvSpPr>
        <p:spPr>
          <a:xfrm>
            <a:off x="926902" y="1504593"/>
            <a:ext cx="22861" cy="6088380"/>
          </a:xfrm>
          <a:prstGeom prst="roundRect">
            <a:avLst>
              <a:gd name="adj" fmla="val 50000"/>
            </a:avLst>
          </a:prstGeom>
          <a:solidFill>
            <a:srgbClr val="BCDBD4"/>
          </a:solidFill>
          <a:ln w="12700">
            <a:miter lim="400000"/>
          </a:ln>
        </p:spPr>
        <p:txBody>
          <a:bodyPr lIns="45719" rIns="45719"/>
          <a:lstStyle/>
          <a:p>
            <a:pPr/>
          </a:p>
        </p:txBody>
      </p:sp>
      <p:sp>
        <p:nvSpPr>
          <p:cNvPr id="212" name="Shape 2"/>
          <p:cNvSpPr/>
          <p:nvPr/>
        </p:nvSpPr>
        <p:spPr>
          <a:xfrm>
            <a:off x="1126629" y="1915358"/>
            <a:ext cx="656868" cy="22861"/>
          </a:xfrm>
          <a:prstGeom prst="roundRect">
            <a:avLst>
              <a:gd name="adj" fmla="val 50000"/>
            </a:avLst>
          </a:prstGeom>
          <a:solidFill>
            <a:srgbClr val="BCDBD4"/>
          </a:solidFill>
          <a:ln w="12700">
            <a:miter lim="400000"/>
          </a:ln>
        </p:spPr>
        <p:txBody>
          <a:bodyPr lIns="45719" rIns="45719"/>
          <a:lstStyle/>
          <a:p>
            <a:pPr/>
          </a:p>
        </p:txBody>
      </p:sp>
      <p:sp>
        <p:nvSpPr>
          <p:cNvPr id="213" name="Shape 3"/>
          <p:cNvSpPr/>
          <p:nvPr/>
        </p:nvSpPr>
        <p:spPr>
          <a:xfrm>
            <a:off x="727173" y="1715691"/>
            <a:ext cx="422316" cy="422316"/>
          </a:xfrm>
          <a:prstGeom prst="roundRect">
            <a:avLst>
              <a:gd name="adj" fmla="val 18667"/>
            </a:avLst>
          </a:prstGeom>
          <a:solidFill>
            <a:srgbClr val="D6F5EE"/>
          </a:solidFill>
          <a:ln w="7620">
            <a:solidFill>
              <a:srgbClr val="BCDBD4"/>
            </a:solidFill>
          </a:ln>
        </p:spPr>
        <p:txBody>
          <a:bodyPr lIns="45719" rIns="45719"/>
          <a:lstStyle/>
          <a:p>
            <a:pPr/>
          </a:p>
        </p:txBody>
      </p:sp>
      <p:sp>
        <p:nvSpPr>
          <p:cNvPr id="214" name="Text 4"/>
          <p:cNvSpPr txBox="1"/>
          <p:nvPr/>
        </p:nvSpPr>
        <p:spPr>
          <a:xfrm>
            <a:off x="854228" y="1786057"/>
            <a:ext cx="168090" cy="28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2200">
                <a:solidFill>
                  <a:srgbClr val="333F70"/>
                </a:solidFill>
                <a:latin typeface="Unbounded Bold"/>
                <a:ea typeface="Unbounded Bold"/>
                <a:cs typeface="Unbounded Bold"/>
                <a:sym typeface="Unbounded Bold"/>
              </a:defRPr>
            </a:lvl1pPr>
          </a:lstStyle>
          <a:p>
            <a:pPr/>
            <a:r>
              <a:t>1</a:t>
            </a:r>
          </a:p>
        </p:txBody>
      </p:sp>
      <p:sp>
        <p:nvSpPr>
          <p:cNvPr id="215" name="Text 5"/>
          <p:cNvSpPr txBox="1"/>
          <p:nvPr/>
        </p:nvSpPr>
        <p:spPr>
          <a:xfrm>
            <a:off x="1970602" y="1692235"/>
            <a:ext cx="2451957"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33F70"/>
                </a:solidFill>
                <a:latin typeface="Unbounded Bold"/>
                <a:ea typeface="Unbounded Bold"/>
                <a:cs typeface="Unbounded Bold"/>
                <a:sym typeface="Unbounded Bold"/>
              </a:defRPr>
            </a:lvl1pPr>
          </a:lstStyle>
          <a:p>
            <a:pPr/>
            <a:r>
              <a:t>Phase 1: Development</a:t>
            </a:r>
          </a:p>
        </p:txBody>
      </p:sp>
      <p:sp>
        <p:nvSpPr>
          <p:cNvPr id="216" name="Text 6"/>
          <p:cNvSpPr txBox="1"/>
          <p:nvPr/>
        </p:nvSpPr>
        <p:spPr>
          <a:xfrm>
            <a:off x="1970602" y="2098000"/>
            <a:ext cx="6516531"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33F70"/>
                </a:solidFill>
                <a:latin typeface="Open Sans"/>
                <a:ea typeface="Open Sans"/>
                <a:cs typeface="Open Sans"/>
                <a:sym typeface="Open Sans"/>
              </a:defRPr>
            </a:lvl1pPr>
          </a:lstStyle>
          <a:p>
            <a:pPr/>
            <a:r>
              <a:t>Focus on building a robust platform with core features, including user profiles, activity tracking, and personalized recommendations.</a:t>
            </a:r>
          </a:p>
        </p:txBody>
      </p:sp>
      <p:sp>
        <p:nvSpPr>
          <p:cNvPr id="217" name="Shape 7"/>
          <p:cNvSpPr/>
          <p:nvPr/>
        </p:nvSpPr>
        <p:spPr>
          <a:xfrm>
            <a:off x="1126629" y="3484364"/>
            <a:ext cx="656868" cy="22861"/>
          </a:xfrm>
          <a:prstGeom prst="roundRect">
            <a:avLst>
              <a:gd name="adj" fmla="val 50000"/>
            </a:avLst>
          </a:prstGeom>
          <a:solidFill>
            <a:srgbClr val="BCDBD4"/>
          </a:solidFill>
          <a:ln w="12700">
            <a:miter lim="400000"/>
          </a:ln>
        </p:spPr>
        <p:txBody>
          <a:bodyPr lIns="45719" rIns="45719"/>
          <a:lstStyle/>
          <a:p>
            <a:pPr/>
          </a:p>
        </p:txBody>
      </p:sp>
      <p:sp>
        <p:nvSpPr>
          <p:cNvPr id="218" name="Shape 8"/>
          <p:cNvSpPr/>
          <p:nvPr/>
        </p:nvSpPr>
        <p:spPr>
          <a:xfrm>
            <a:off x="727173" y="3284696"/>
            <a:ext cx="422316" cy="422316"/>
          </a:xfrm>
          <a:prstGeom prst="roundRect">
            <a:avLst>
              <a:gd name="adj" fmla="val 18667"/>
            </a:avLst>
          </a:prstGeom>
          <a:solidFill>
            <a:srgbClr val="D6F5EE"/>
          </a:solidFill>
          <a:ln w="7620">
            <a:solidFill>
              <a:srgbClr val="BCDBD4"/>
            </a:solidFill>
          </a:ln>
        </p:spPr>
        <p:txBody>
          <a:bodyPr lIns="45719" rIns="45719"/>
          <a:lstStyle/>
          <a:p>
            <a:pPr/>
          </a:p>
        </p:txBody>
      </p:sp>
      <p:sp>
        <p:nvSpPr>
          <p:cNvPr id="219" name="Text 9"/>
          <p:cNvSpPr txBox="1"/>
          <p:nvPr/>
        </p:nvSpPr>
        <p:spPr>
          <a:xfrm>
            <a:off x="854226" y="3355061"/>
            <a:ext cx="168090" cy="2877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2200">
                <a:solidFill>
                  <a:srgbClr val="333F70"/>
                </a:solidFill>
                <a:latin typeface="Unbounded Bold"/>
                <a:ea typeface="Unbounded Bold"/>
                <a:cs typeface="Unbounded Bold"/>
                <a:sym typeface="Unbounded Bold"/>
              </a:defRPr>
            </a:lvl1pPr>
          </a:lstStyle>
          <a:p>
            <a:pPr/>
            <a:r>
              <a:t>2</a:t>
            </a:r>
          </a:p>
        </p:txBody>
      </p:sp>
      <p:sp>
        <p:nvSpPr>
          <p:cNvPr id="220" name="Text 10"/>
          <p:cNvSpPr txBox="1"/>
          <p:nvPr/>
        </p:nvSpPr>
        <p:spPr>
          <a:xfrm>
            <a:off x="1970602" y="3261240"/>
            <a:ext cx="2371478"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33F70"/>
                </a:solidFill>
                <a:latin typeface="Unbounded Bold"/>
                <a:ea typeface="Unbounded Bold"/>
                <a:cs typeface="Unbounded Bold"/>
                <a:sym typeface="Unbounded Bold"/>
              </a:defRPr>
            </a:lvl1pPr>
          </a:lstStyle>
          <a:p>
            <a:pPr/>
            <a:r>
              <a:t>Phase 2: Beta Testing</a:t>
            </a:r>
          </a:p>
        </p:txBody>
      </p:sp>
      <p:sp>
        <p:nvSpPr>
          <p:cNvPr id="221" name="Text 11"/>
          <p:cNvSpPr txBox="1"/>
          <p:nvPr/>
        </p:nvSpPr>
        <p:spPr>
          <a:xfrm>
            <a:off x="1970602" y="3667006"/>
            <a:ext cx="6516531"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33F70"/>
                </a:solidFill>
                <a:latin typeface="Open Sans"/>
                <a:ea typeface="Open Sans"/>
                <a:cs typeface="Open Sans"/>
                <a:sym typeface="Open Sans"/>
              </a:defRPr>
            </a:lvl1pPr>
          </a:lstStyle>
          <a:p>
            <a:pPr/>
            <a:r>
              <a:t>Release a beta version of the dashboard to a limited group of users for feedback and testing.</a:t>
            </a:r>
          </a:p>
        </p:txBody>
      </p:sp>
      <p:sp>
        <p:nvSpPr>
          <p:cNvPr id="222" name="Shape 12"/>
          <p:cNvSpPr/>
          <p:nvPr/>
        </p:nvSpPr>
        <p:spPr>
          <a:xfrm>
            <a:off x="1126629" y="5053369"/>
            <a:ext cx="656868" cy="22861"/>
          </a:xfrm>
          <a:prstGeom prst="roundRect">
            <a:avLst>
              <a:gd name="adj" fmla="val 50000"/>
            </a:avLst>
          </a:prstGeom>
          <a:solidFill>
            <a:srgbClr val="BCDBD4"/>
          </a:solidFill>
          <a:ln w="12700">
            <a:miter lim="400000"/>
          </a:ln>
        </p:spPr>
        <p:txBody>
          <a:bodyPr lIns="45719" rIns="45719"/>
          <a:lstStyle/>
          <a:p>
            <a:pPr/>
          </a:p>
        </p:txBody>
      </p:sp>
      <p:sp>
        <p:nvSpPr>
          <p:cNvPr id="223" name="Shape 13"/>
          <p:cNvSpPr/>
          <p:nvPr/>
        </p:nvSpPr>
        <p:spPr>
          <a:xfrm>
            <a:off x="727173" y="4853702"/>
            <a:ext cx="422316" cy="422316"/>
          </a:xfrm>
          <a:prstGeom prst="roundRect">
            <a:avLst>
              <a:gd name="adj" fmla="val 18667"/>
            </a:avLst>
          </a:prstGeom>
          <a:solidFill>
            <a:srgbClr val="D6F5EE"/>
          </a:solidFill>
          <a:ln w="7620">
            <a:solidFill>
              <a:srgbClr val="BCDBD4"/>
            </a:solidFill>
          </a:ln>
        </p:spPr>
        <p:txBody>
          <a:bodyPr lIns="45719" rIns="45719"/>
          <a:lstStyle/>
          <a:p>
            <a:pPr/>
          </a:p>
        </p:txBody>
      </p:sp>
      <p:sp>
        <p:nvSpPr>
          <p:cNvPr id="224" name="Text 14"/>
          <p:cNvSpPr txBox="1"/>
          <p:nvPr/>
        </p:nvSpPr>
        <p:spPr>
          <a:xfrm>
            <a:off x="854227" y="4924068"/>
            <a:ext cx="168090" cy="28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2200">
                <a:solidFill>
                  <a:srgbClr val="333F70"/>
                </a:solidFill>
                <a:latin typeface="Unbounded Bold"/>
                <a:ea typeface="Unbounded Bold"/>
                <a:cs typeface="Unbounded Bold"/>
                <a:sym typeface="Unbounded Bold"/>
              </a:defRPr>
            </a:lvl1pPr>
          </a:lstStyle>
          <a:p>
            <a:pPr/>
            <a:r>
              <a:t>3</a:t>
            </a:r>
          </a:p>
        </p:txBody>
      </p:sp>
      <p:sp>
        <p:nvSpPr>
          <p:cNvPr id="225" name="Text 15"/>
          <p:cNvSpPr txBox="1"/>
          <p:nvPr/>
        </p:nvSpPr>
        <p:spPr>
          <a:xfrm>
            <a:off x="1970602" y="4830247"/>
            <a:ext cx="3201158"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33F70"/>
                </a:solidFill>
                <a:latin typeface="Unbounded Bold"/>
                <a:ea typeface="Unbounded Bold"/>
                <a:cs typeface="Unbounded Bold"/>
                <a:sym typeface="Unbounded Bold"/>
              </a:defRPr>
            </a:lvl1pPr>
          </a:lstStyle>
          <a:p>
            <a:pPr/>
            <a:r>
              <a:t>Phase 3: Launch &amp; Marketing</a:t>
            </a:r>
          </a:p>
        </p:txBody>
      </p:sp>
      <p:sp>
        <p:nvSpPr>
          <p:cNvPr id="226" name="Text 16"/>
          <p:cNvSpPr txBox="1"/>
          <p:nvPr/>
        </p:nvSpPr>
        <p:spPr>
          <a:xfrm>
            <a:off x="1970602" y="5236012"/>
            <a:ext cx="6516531"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33F70"/>
                </a:solidFill>
                <a:latin typeface="Open Sans"/>
                <a:ea typeface="Open Sans"/>
                <a:cs typeface="Open Sans"/>
                <a:sym typeface="Open Sans"/>
              </a:defRPr>
            </a:lvl1pPr>
          </a:lstStyle>
          <a:p>
            <a:pPr/>
            <a:r>
              <a:t>Launch the official version of the dashboard, accompanied by a targeted marketing campaign to reach potential users.</a:t>
            </a:r>
          </a:p>
        </p:txBody>
      </p:sp>
      <p:sp>
        <p:nvSpPr>
          <p:cNvPr id="227" name="Shape 17"/>
          <p:cNvSpPr/>
          <p:nvPr/>
        </p:nvSpPr>
        <p:spPr>
          <a:xfrm>
            <a:off x="1126629" y="6622374"/>
            <a:ext cx="656868" cy="22861"/>
          </a:xfrm>
          <a:prstGeom prst="roundRect">
            <a:avLst>
              <a:gd name="adj" fmla="val 50000"/>
            </a:avLst>
          </a:prstGeom>
          <a:solidFill>
            <a:srgbClr val="BCDBD4"/>
          </a:solidFill>
          <a:ln w="12700">
            <a:miter lim="400000"/>
          </a:ln>
        </p:spPr>
        <p:txBody>
          <a:bodyPr lIns="45719" rIns="45719"/>
          <a:lstStyle/>
          <a:p>
            <a:pPr/>
          </a:p>
        </p:txBody>
      </p:sp>
      <p:sp>
        <p:nvSpPr>
          <p:cNvPr id="228" name="Shape 18"/>
          <p:cNvSpPr/>
          <p:nvPr/>
        </p:nvSpPr>
        <p:spPr>
          <a:xfrm>
            <a:off x="727173" y="6422707"/>
            <a:ext cx="422316" cy="422316"/>
          </a:xfrm>
          <a:prstGeom prst="roundRect">
            <a:avLst>
              <a:gd name="adj" fmla="val 18667"/>
            </a:avLst>
          </a:prstGeom>
          <a:solidFill>
            <a:srgbClr val="D6F5EE"/>
          </a:solidFill>
          <a:ln w="7620">
            <a:solidFill>
              <a:srgbClr val="BCDBD4"/>
            </a:solidFill>
          </a:ln>
        </p:spPr>
        <p:txBody>
          <a:bodyPr lIns="45719" rIns="45719"/>
          <a:lstStyle/>
          <a:p>
            <a:pPr/>
          </a:p>
        </p:txBody>
      </p:sp>
      <p:sp>
        <p:nvSpPr>
          <p:cNvPr id="229" name="Text 19"/>
          <p:cNvSpPr txBox="1"/>
          <p:nvPr/>
        </p:nvSpPr>
        <p:spPr>
          <a:xfrm>
            <a:off x="854227" y="6493073"/>
            <a:ext cx="168090" cy="28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2200">
                <a:solidFill>
                  <a:srgbClr val="333F70"/>
                </a:solidFill>
                <a:latin typeface="Unbounded Bold"/>
                <a:ea typeface="Unbounded Bold"/>
                <a:cs typeface="Unbounded Bold"/>
                <a:sym typeface="Unbounded Bold"/>
              </a:defRPr>
            </a:lvl1pPr>
          </a:lstStyle>
          <a:p>
            <a:pPr/>
            <a:r>
              <a:t>4</a:t>
            </a:r>
          </a:p>
        </p:txBody>
      </p:sp>
      <p:sp>
        <p:nvSpPr>
          <p:cNvPr id="230" name="Text 20"/>
          <p:cNvSpPr txBox="1"/>
          <p:nvPr/>
        </p:nvSpPr>
        <p:spPr>
          <a:xfrm>
            <a:off x="1970603" y="6399252"/>
            <a:ext cx="3785159"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33F70"/>
                </a:solidFill>
                <a:latin typeface="Unbounded Bold"/>
                <a:ea typeface="Unbounded Bold"/>
                <a:cs typeface="Unbounded Bold"/>
                <a:sym typeface="Unbounded Bold"/>
              </a:defRPr>
            </a:lvl1pPr>
          </a:lstStyle>
          <a:p>
            <a:pPr/>
            <a:r>
              <a:t>Phase 4: Continuous Improvement</a:t>
            </a:r>
          </a:p>
        </p:txBody>
      </p:sp>
      <p:sp>
        <p:nvSpPr>
          <p:cNvPr id="231" name="Text 21"/>
          <p:cNvSpPr txBox="1"/>
          <p:nvPr/>
        </p:nvSpPr>
        <p:spPr>
          <a:xfrm>
            <a:off x="1970602" y="6805017"/>
            <a:ext cx="6516531"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33F70"/>
                </a:solidFill>
                <a:latin typeface="Open Sans"/>
                <a:ea typeface="Open Sans"/>
                <a:cs typeface="Open Sans"/>
                <a:sym typeface="Open Sans"/>
              </a:defRPr>
            </a:lvl1pPr>
          </a:lstStyle>
          <a:p>
            <a:pPr/>
            <a:r>
              <a:t>Continuously collect user feedback, implement updates and enhancements, and explore new features to enhance user experience.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9" name="Text 0"/>
          <p:cNvSpPr txBox="1"/>
          <p:nvPr/>
        </p:nvSpPr>
        <p:spPr>
          <a:xfrm>
            <a:off x="793790" y="1751527"/>
            <a:ext cx="7556421" cy="19383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700"/>
              </a:lnSpc>
              <a:defRPr b="1" sz="6100">
                <a:solidFill>
                  <a:srgbClr val="333F70"/>
                </a:solidFill>
                <a:latin typeface="Unbounded Bold"/>
                <a:ea typeface="Unbounded Bold"/>
                <a:cs typeface="Unbounded Bold"/>
                <a:sym typeface="Unbounded Bold"/>
              </a:defRPr>
            </a:lvl1pPr>
          </a:lstStyle>
          <a:p>
            <a:pPr/>
            <a:r>
              <a:t>Fitness &amp; Well-being Dashboard</a:t>
            </a:r>
          </a:p>
        </p:txBody>
      </p:sp>
      <p:sp>
        <p:nvSpPr>
          <p:cNvPr id="120" name="Text 1"/>
          <p:cNvSpPr txBox="1"/>
          <p:nvPr/>
        </p:nvSpPr>
        <p:spPr>
          <a:xfrm>
            <a:off x="793790" y="5026342"/>
            <a:ext cx="7556421"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Welcome to the Fitness &amp; Well-being web app, a revolutionary platform designed to empower users to take control of their mental and physical well-being. We believe in using technology to make fitness accessible, enjoyable, and rewarding for everyone.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 0"/>
          <p:cNvSpPr txBox="1"/>
          <p:nvPr/>
        </p:nvSpPr>
        <p:spPr>
          <a:xfrm>
            <a:off x="793789" y="860107"/>
            <a:ext cx="4547494"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333F70"/>
                </a:solidFill>
                <a:latin typeface="Unbounded Bold"/>
                <a:ea typeface="Unbounded Bold"/>
                <a:cs typeface="Unbounded Bold"/>
                <a:sym typeface="Unbounded Bold"/>
              </a:defRPr>
            </a:lvl1pPr>
          </a:lstStyle>
          <a:p>
            <a:pPr/>
            <a:r>
              <a:t>Project Overview</a:t>
            </a:r>
          </a:p>
        </p:txBody>
      </p:sp>
      <p:sp>
        <p:nvSpPr>
          <p:cNvPr id="123" name="Shape 1"/>
          <p:cNvSpPr/>
          <p:nvPr/>
        </p:nvSpPr>
        <p:spPr>
          <a:xfrm>
            <a:off x="793790" y="2277666"/>
            <a:ext cx="510303" cy="510303"/>
          </a:xfrm>
          <a:prstGeom prst="roundRect">
            <a:avLst>
              <a:gd name="adj" fmla="val 18669"/>
            </a:avLst>
          </a:prstGeom>
          <a:solidFill>
            <a:srgbClr val="D6F5EE"/>
          </a:solidFill>
          <a:ln w="7620">
            <a:solidFill>
              <a:srgbClr val="BCDBD4"/>
            </a:solidFill>
          </a:ln>
        </p:spPr>
        <p:txBody>
          <a:bodyPr lIns="45719" rIns="45719"/>
          <a:lstStyle/>
          <a:p>
            <a:pPr/>
          </a:p>
        </p:txBody>
      </p:sp>
      <p:sp>
        <p:nvSpPr>
          <p:cNvPr id="124" name="Text 2"/>
          <p:cNvSpPr txBox="1"/>
          <p:nvPr/>
        </p:nvSpPr>
        <p:spPr>
          <a:xfrm>
            <a:off x="950769" y="2362675"/>
            <a:ext cx="196343"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333F70"/>
                </a:solidFill>
                <a:latin typeface="Unbounded Bold"/>
                <a:ea typeface="Unbounded Bold"/>
                <a:cs typeface="Unbounded Bold"/>
                <a:sym typeface="Unbounded Bold"/>
              </a:defRPr>
            </a:lvl1pPr>
          </a:lstStyle>
          <a:p>
            <a:pPr/>
            <a:r>
              <a:t>1</a:t>
            </a:r>
          </a:p>
        </p:txBody>
      </p:sp>
      <p:sp>
        <p:nvSpPr>
          <p:cNvPr id="125" name="Text 3"/>
          <p:cNvSpPr txBox="1"/>
          <p:nvPr/>
        </p:nvSpPr>
        <p:spPr>
          <a:xfrm>
            <a:off x="1530905" y="2277666"/>
            <a:ext cx="1420479"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The Vision</a:t>
            </a:r>
          </a:p>
        </p:txBody>
      </p:sp>
      <p:sp>
        <p:nvSpPr>
          <p:cNvPr id="126" name="Text 4"/>
          <p:cNvSpPr txBox="1"/>
          <p:nvPr/>
        </p:nvSpPr>
        <p:spPr>
          <a:xfrm>
            <a:off x="1530905" y="2768083"/>
            <a:ext cx="5670949" cy="17565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Our vision is to create a comprehensive platform that goes beyond traditional fitness tracking. We aim to combine mental, physical, and cognitive fitness tools in one interactive dashboard, empowering users to achieve holistic well-being.</a:t>
            </a:r>
          </a:p>
        </p:txBody>
      </p:sp>
      <p:sp>
        <p:nvSpPr>
          <p:cNvPr id="127" name="Shape 5"/>
          <p:cNvSpPr/>
          <p:nvPr/>
        </p:nvSpPr>
        <p:spPr>
          <a:xfrm>
            <a:off x="7428666" y="2277666"/>
            <a:ext cx="510303" cy="510303"/>
          </a:xfrm>
          <a:prstGeom prst="roundRect">
            <a:avLst>
              <a:gd name="adj" fmla="val 18669"/>
            </a:avLst>
          </a:prstGeom>
          <a:solidFill>
            <a:srgbClr val="D6F5EE"/>
          </a:solidFill>
          <a:ln w="7620">
            <a:solidFill>
              <a:srgbClr val="BCDBD4"/>
            </a:solidFill>
          </a:ln>
        </p:spPr>
        <p:txBody>
          <a:bodyPr lIns="45719" rIns="45719"/>
          <a:lstStyle/>
          <a:p>
            <a:pPr/>
          </a:p>
        </p:txBody>
      </p:sp>
      <p:sp>
        <p:nvSpPr>
          <p:cNvPr id="128" name="Text 6"/>
          <p:cNvSpPr txBox="1"/>
          <p:nvPr/>
        </p:nvSpPr>
        <p:spPr>
          <a:xfrm>
            <a:off x="7585646" y="2362675"/>
            <a:ext cx="196343"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333F70"/>
                </a:solidFill>
                <a:latin typeface="Unbounded Bold"/>
                <a:ea typeface="Unbounded Bold"/>
                <a:cs typeface="Unbounded Bold"/>
                <a:sym typeface="Unbounded Bold"/>
              </a:defRPr>
            </a:lvl1pPr>
          </a:lstStyle>
          <a:p>
            <a:pPr/>
            <a:r>
              <a:t>2</a:t>
            </a:r>
          </a:p>
        </p:txBody>
      </p:sp>
      <p:sp>
        <p:nvSpPr>
          <p:cNvPr id="129" name="Text 7"/>
          <p:cNvSpPr txBox="1"/>
          <p:nvPr/>
        </p:nvSpPr>
        <p:spPr>
          <a:xfrm>
            <a:off x="8165782" y="2277666"/>
            <a:ext cx="2698789"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User-Centric Design</a:t>
            </a:r>
          </a:p>
        </p:txBody>
      </p:sp>
      <p:sp>
        <p:nvSpPr>
          <p:cNvPr id="130" name="Text 8"/>
          <p:cNvSpPr txBox="1"/>
          <p:nvPr/>
        </p:nvSpPr>
        <p:spPr>
          <a:xfrm>
            <a:off x="8165782" y="2768083"/>
            <a:ext cx="5670949"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We are dedicated to designing a user-friendly interface that caters to a diverse range of users. The platform will be accessible to all, regardless of their fitness level or experience.</a:t>
            </a:r>
          </a:p>
        </p:txBody>
      </p:sp>
      <p:sp>
        <p:nvSpPr>
          <p:cNvPr id="131" name="Shape 9"/>
          <p:cNvSpPr/>
          <p:nvPr/>
        </p:nvSpPr>
        <p:spPr>
          <a:xfrm>
            <a:off x="793790" y="5064562"/>
            <a:ext cx="510303" cy="510303"/>
          </a:xfrm>
          <a:prstGeom prst="roundRect">
            <a:avLst>
              <a:gd name="adj" fmla="val 18669"/>
            </a:avLst>
          </a:prstGeom>
          <a:solidFill>
            <a:srgbClr val="D6F5EE"/>
          </a:solidFill>
          <a:ln w="7620">
            <a:solidFill>
              <a:srgbClr val="BCDBD4"/>
            </a:solidFill>
          </a:ln>
        </p:spPr>
        <p:txBody>
          <a:bodyPr lIns="45719" rIns="45719"/>
          <a:lstStyle/>
          <a:p>
            <a:pPr/>
          </a:p>
        </p:txBody>
      </p:sp>
      <p:sp>
        <p:nvSpPr>
          <p:cNvPr id="132" name="Text 10"/>
          <p:cNvSpPr txBox="1"/>
          <p:nvPr/>
        </p:nvSpPr>
        <p:spPr>
          <a:xfrm>
            <a:off x="950770" y="5149572"/>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333F70"/>
                </a:solidFill>
                <a:latin typeface="Unbounded Bold"/>
                <a:ea typeface="Unbounded Bold"/>
                <a:cs typeface="Unbounded Bold"/>
                <a:sym typeface="Unbounded Bold"/>
              </a:defRPr>
            </a:lvl1pPr>
          </a:lstStyle>
          <a:p>
            <a:pPr/>
            <a:r>
              <a:t>3</a:t>
            </a:r>
          </a:p>
        </p:txBody>
      </p:sp>
      <p:sp>
        <p:nvSpPr>
          <p:cNvPr id="133" name="Text 11"/>
          <p:cNvSpPr txBox="1"/>
          <p:nvPr/>
        </p:nvSpPr>
        <p:spPr>
          <a:xfrm>
            <a:off x="1530905" y="5064562"/>
            <a:ext cx="297723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Community &amp; Support</a:t>
            </a:r>
          </a:p>
        </p:txBody>
      </p:sp>
      <p:sp>
        <p:nvSpPr>
          <p:cNvPr id="134" name="Text 12"/>
          <p:cNvSpPr txBox="1"/>
          <p:nvPr/>
        </p:nvSpPr>
        <p:spPr>
          <a:xfrm>
            <a:off x="1530905" y="5554979"/>
            <a:ext cx="5670949"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We believe in fostering a supportive community where users can connect, share experiences, and motivate each other. The platform will offer features that encourage interaction and collaboration.</a:t>
            </a:r>
          </a:p>
        </p:txBody>
      </p:sp>
      <p:sp>
        <p:nvSpPr>
          <p:cNvPr id="135" name="Shape 13"/>
          <p:cNvSpPr/>
          <p:nvPr/>
        </p:nvSpPr>
        <p:spPr>
          <a:xfrm>
            <a:off x="7428666" y="5064562"/>
            <a:ext cx="510303" cy="510303"/>
          </a:xfrm>
          <a:prstGeom prst="roundRect">
            <a:avLst>
              <a:gd name="adj" fmla="val 18669"/>
            </a:avLst>
          </a:prstGeom>
          <a:solidFill>
            <a:srgbClr val="D6F5EE"/>
          </a:solidFill>
          <a:ln w="7620">
            <a:solidFill>
              <a:srgbClr val="BCDBD4"/>
            </a:solidFill>
          </a:ln>
        </p:spPr>
        <p:txBody>
          <a:bodyPr lIns="45719" rIns="45719"/>
          <a:lstStyle/>
          <a:p>
            <a:pPr/>
          </a:p>
        </p:txBody>
      </p:sp>
      <p:sp>
        <p:nvSpPr>
          <p:cNvPr id="136" name="Text 14"/>
          <p:cNvSpPr txBox="1"/>
          <p:nvPr/>
        </p:nvSpPr>
        <p:spPr>
          <a:xfrm>
            <a:off x="7585647" y="5149572"/>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333F70"/>
                </a:solidFill>
                <a:latin typeface="Unbounded Bold"/>
                <a:ea typeface="Unbounded Bold"/>
                <a:cs typeface="Unbounded Bold"/>
                <a:sym typeface="Unbounded Bold"/>
              </a:defRPr>
            </a:lvl1pPr>
          </a:lstStyle>
          <a:p>
            <a:pPr/>
            <a:r>
              <a:t>4</a:t>
            </a:r>
          </a:p>
        </p:txBody>
      </p:sp>
      <p:sp>
        <p:nvSpPr>
          <p:cNvPr id="137" name="Text 15"/>
          <p:cNvSpPr txBox="1"/>
          <p:nvPr/>
        </p:nvSpPr>
        <p:spPr>
          <a:xfrm>
            <a:off x="8165782" y="5064562"/>
            <a:ext cx="296250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Gamified Engagement</a:t>
            </a:r>
          </a:p>
        </p:txBody>
      </p:sp>
      <p:sp>
        <p:nvSpPr>
          <p:cNvPr id="138" name="Text 16"/>
          <p:cNvSpPr txBox="1"/>
          <p:nvPr/>
        </p:nvSpPr>
        <p:spPr>
          <a:xfrm>
            <a:off x="8165782" y="5554979"/>
            <a:ext cx="5670949" cy="17565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We will leverage gamification techniques to make fitness engaging and rewarding. Users will earn points, badges, and rewards for completing challenges and reaching their goals, promoting consistent participation and healthy habits.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 0" descr="Image 0"/>
          <p:cNvPicPr>
            <a:picLocks noChangeAspect="1"/>
          </p:cNvPicPr>
          <p:nvPr/>
        </p:nvPicPr>
        <p:blipFill>
          <a:blip r:embed="rId2">
            <a:extLst/>
          </a:blip>
          <a:stretch>
            <a:fillRect/>
          </a:stretch>
        </p:blipFill>
        <p:spPr>
          <a:xfrm>
            <a:off x="0" y="0"/>
            <a:ext cx="14630400" cy="2835236"/>
          </a:xfrm>
          <a:prstGeom prst="rect">
            <a:avLst/>
          </a:prstGeom>
          <a:ln w="12700">
            <a:miter lim="400000"/>
          </a:ln>
        </p:spPr>
      </p:pic>
      <p:sp>
        <p:nvSpPr>
          <p:cNvPr id="141" name="Text 0"/>
          <p:cNvSpPr txBox="1"/>
          <p:nvPr/>
        </p:nvSpPr>
        <p:spPr>
          <a:xfrm>
            <a:off x="793790" y="3983949"/>
            <a:ext cx="5042719"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333F70"/>
                </a:solidFill>
                <a:latin typeface="Unbounded Bold"/>
                <a:ea typeface="Unbounded Bold"/>
                <a:cs typeface="Unbounded Bold"/>
                <a:sym typeface="Unbounded Bold"/>
              </a:defRPr>
            </a:lvl1pPr>
          </a:lstStyle>
          <a:p>
            <a:pPr/>
            <a:r>
              <a:t>Purpose &amp; Mission</a:t>
            </a:r>
          </a:p>
        </p:txBody>
      </p:sp>
      <p:sp>
        <p:nvSpPr>
          <p:cNvPr id="142" name="Shape 1"/>
          <p:cNvSpPr/>
          <p:nvPr/>
        </p:nvSpPr>
        <p:spPr>
          <a:xfrm>
            <a:off x="793790" y="5032890"/>
            <a:ext cx="6408064" cy="2047995"/>
          </a:xfrm>
          <a:prstGeom prst="roundRect">
            <a:avLst>
              <a:gd name="adj" fmla="val 4652"/>
            </a:avLst>
          </a:prstGeom>
          <a:solidFill>
            <a:srgbClr val="D6F5EE"/>
          </a:solidFill>
          <a:ln w="7620">
            <a:solidFill>
              <a:srgbClr val="BCDBD4"/>
            </a:solidFill>
          </a:ln>
        </p:spPr>
        <p:txBody>
          <a:bodyPr lIns="45719" rIns="45719"/>
          <a:lstStyle/>
          <a:p>
            <a:pPr/>
          </a:p>
        </p:txBody>
      </p:sp>
      <p:sp>
        <p:nvSpPr>
          <p:cNvPr id="143" name="Text 2"/>
          <p:cNvSpPr txBox="1"/>
          <p:nvPr/>
        </p:nvSpPr>
        <p:spPr>
          <a:xfrm>
            <a:off x="1028223" y="5267325"/>
            <a:ext cx="113057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Purpose</a:t>
            </a:r>
          </a:p>
        </p:txBody>
      </p:sp>
      <p:sp>
        <p:nvSpPr>
          <p:cNvPr id="144" name="Text 3"/>
          <p:cNvSpPr txBox="1"/>
          <p:nvPr/>
        </p:nvSpPr>
        <p:spPr>
          <a:xfrm>
            <a:off x="1028223" y="5757743"/>
            <a:ext cx="5939197"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To create an interactive dashboard that integrates a wide range of mental, physical, and cognitive fitness tools into one unified platform.</a:t>
            </a:r>
          </a:p>
        </p:txBody>
      </p:sp>
      <p:sp>
        <p:nvSpPr>
          <p:cNvPr id="145" name="Shape 4"/>
          <p:cNvSpPr/>
          <p:nvPr/>
        </p:nvSpPr>
        <p:spPr>
          <a:xfrm>
            <a:off x="7428666" y="5032890"/>
            <a:ext cx="6408064" cy="2047995"/>
          </a:xfrm>
          <a:prstGeom prst="roundRect">
            <a:avLst>
              <a:gd name="adj" fmla="val 4652"/>
            </a:avLst>
          </a:prstGeom>
          <a:solidFill>
            <a:srgbClr val="D6F5EE"/>
          </a:solidFill>
          <a:ln w="7620">
            <a:solidFill>
              <a:srgbClr val="BCDBD4"/>
            </a:solidFill>
          </a:ln>
        </p:spPr>
        <p:txBody>
          <a:bodyPr lIns="45719" rIns="45719"/>
          <a:lstStyle/>
          <a:p>
            <a:pPr/>
          </a:p>
        </p:txBody>
      </p:sp>
      <p:sp>
        <p:nvSpPr>
          <p:cNvPr id="146" name="Text 5"/>
          <p:cNvSpPr txBox="1"/>
          <p:nvPr/>
        </p:nvSpPr>
        <p:spPr>
          <a:xfrm>
            <a:off x="7663101" y="5267325"/>
            <a:ext cx="105281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Mission</a:t>
            </a:r>
          </a:p>
        </p:txBody>
      </p:sp>
      <p:sp>
        <p:nvSpPr>
          <p:cNvPr id="147" name="Text 6"/>
          <p:cNvSpPr txBox="1"/>
          <p:nvPr/>
        </p:nvSpPr>
        <p:spPr>
          <a:xfrm>
            <a:off x="7663101" y="5757743"/>
            <a:ext cx="5939196"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To leverage technology to make fitness accessible, enjoyable, and rewarding for everyone, regardless of their fitness level or experience.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50" name="Text 0"/>
          <p:cNvSpPr txBox="1"/>
          <p:nvPr/>
        </p:nvSpPr>
        <p:spPr>
          <a:xfrm>
            <a:off x="6221016" y="905470"/>
            <a:ext cx="4122366" cy="6379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100"/>
              </a:lnSpc>
              <a:defRPr b="1" sz="4100">
                <a:solidFill>
                  <a:srgbClr val="333F70"/>
                </a:solidFill>
                <a:latin typeface="Unbounded Bold"/>
                <a:ea typeface="Unbounded Bold"/>
                <a:cs typeface="Unbounded Bold"/>
                <a:sym typeface="Unbounded Bold"/>
              </a:defRPr>
            </a:lvl1pPr>
          </a:lstStyle>
          <a:p>
            <a:pPr/>
            <a:r>
              <a:t>Tracking Metrics</a:t>
            </a:r>
          </a:p>
        </p:txBody>
      </p:sp>
      <p:sp>
        <p:nvSpPr>
          <p:cNvPr id="151" name="Shape 1"/>
          <p:cNvSpPr/>
          <p:nvPr/>
        </p:nvSpPr>
        <p:spPr>
          <a:xfrm>
            <a:off x="6221016" y="1876306"/>
            <a:ext cx="7674769" cy="5447825"/>
          </a:xfrm>
          <a:prstGeom prst="roundRect">
            <a:avLst>
              <a:gd name="adj" fmla="val 1618"/>
            </a:avLst>
          </a:prstGeom>
          <a:ln w="7620">
            <a:solidFill>
              <a:srgbClr val="000000">
                <a:alpha val="8000"/>
              </a:srgbClr>
            </a:solidFill>
          </a:ln>
        </p:spPr>
        <p:txBody>
          <a:bodyPr lIns="45719" rIns="45719"/>
          <a:lstStyle/>
          <a:p>
            <a:pPr/>
          </a:p>
        </p:txBody>
      </p:sp>
      <p:sp>
        <p:nvSpPr>
          <p:cNvPr id="152" name="Shape 2"/>
          <p:cNvSpPr/>
          <p:nvPr/>
        </p:nvSpPr>
        <p:spPr>
          <a:xfrm>
            <a:off x="6228635" y="1883926"/>
            <a:ext cx="7659531" cy="602695"/>
          </a:xfrm>
          <a:prstGeom prst="rect">
            <a:avLst/>
          </a:prstGeom>
          <a:solidFill>
            <a:srgbClr val="FFFFFF">
              <a:alpha val="4000"/>
            </a:srgbClr>
          </a:solidFill>
          <a:ln w="12700">
            <a:miter lim="400000"/>
          </a:ln>
        </p:spPr>
        <p:txBody>
          <a:bodyPr lIns="45719" rIns="45719"/>
          <a:lstStyle/>
          <a:p>
            <a:pPr/>
          </a:p>
        </p:txBody>
      </p:sp>
      <p:sp>
        <p:nvSpPr>
          <p:cNvPr id="153" name="Text 3"/>
          <p:cNvSpPr txBox="1"/>
          <p:nvPr/>
        </p:nvSpPr>
        <p:spPr>
          <a:xfrm>
            <a:off x="6438542" y="2017395"/>
            <a:ext cx="1153519"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**Category**</a:t>
            </a:r>
          </a:p>
        </p:txBody>
      </p:sp>
      <p:sp>
        <p:nvSpPr>
          <p:cNvPr id="154" name="Text 4"/>
          <p:cNvSpPr txBox="1"/>
          <p:nvPr/>
        </p:nvSpPr>
        <p:spPr>
          <a:xfrm>
            <a:off x="10272117" y="2017395"/>
            <a:ext cx="1763217"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**Metrics Tracked**</a:t>
            </a:r>
          </a:p>
        </p:txBody>
      </p:sp>
      <p:sp>
        <p:nvSpPr>
          <p:cNvPr id="155" name="Shape 5"/>
          <p:cNvSpPr/>
          <p:nvPr/>
        </p:nvSpPr>
        <p:spPr>
          <a:xfrm>
            <a:off x="6228635" y="2486619"/>
            <a:ext cx="7659531" cy="1609964"/>
          </a:xfrm>
          <a:prstGeom prst="rect">
            <a:avLst/>
          </a:prstGeom>
          <a:solidFill>
            <a:srgbClr val="000000">
              <a:alpha val="4000"/>
            </a:srgbClr>
          </a:solidFill>
          <a:ln w="12700">
            <a:miter lim="400000"/>
          </a:ln>
        </p:spPr>
        <p:txBody>
          <a:bodyPr lIns="45719" rIns="45719"/>
          <a:lstStyle/>
          <a:p>
            <a:pPr/>
          </a:p>
        </p:txBody>
      </p:sp>
      <p:sp>
        <p:nvSpPr>
          <p:cNvPr id="156" name="Text 6"/>
          <p:cNvSpPr txBox="1"/>
          <p:nvPr/>
        </p:nvSpPr>
        <p:spPr>
          <a:xfrm>
            <a:off x="6438542" y="2620088"/>
            <a:ext cx="1480742"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Physical Fitness</a:t>
            </a:r>
          </a:p>
        </p:txBody>
      </p:sp>
      <p:sp>
        <p:nvSpPr>
          <p:cNvPr id="157" name="Text 7"/>
          <p:cNvSpPr txBox="1"/>
          <p:nvPr/>
        </p:nvSpPr>
        <p:spPr>
          <a:xfrm>
            <a:off x="10272117" y="2620088"/>
            <a:ext cx="3406141" cy="13014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Steps, distance, calories burned, heart rate, sleep duration, workout duration, muscle mass, body fat percentage</a:t>
            </a:r>
          </a:p>
        </p:txBody>
      </p:sp>
      <p:sp>
        <p:nvSpPr>
          <p:cNvPr id="158" name="Shape 8"/>
          <p:cNvSpPr/>
          <p:nvPr/>
        </p:nvSpPr>
        <p:spPr>
          <a:xfrm>
            <a:off x="6228635" y="4096582"/>
            <a:ext cx="7659531" cy="1609964"/>
          </a:xfrm>
          <a:prstGeom prst="rect">
            <a:avLst/>
          </a:prstGeom>
          <a:solidFill>
            <a:srgbClr val="FFFFFF">
              <a:alpha val="4000"/>
            </a:srgbClr>
          </a:solidFill>
          <a:ln w="12700">
            <a:miter lim="400000"/>
          </a:ln>
        </p:spPr>
        <p:txBody>
          <a:bodyPr lIns="45719" rIns="45719"/>
          <a:lstStyle/>
          <a:p>
            <a:pPr/>
          </a:p>
        </p:txBody>
      </p:sp>
      <p:sp>
        <p:nvSpPr>
          <p:cNvPr id="159" name="Text 9"/>
          <p:cNvSpPr txBox="1"/>
          <p:nvPr/>
        </p:nvSpPr>
        <p:spPr>
          <a:xfrm>
            <a:off x="6438542" y="4230053"/>
            <a:ext cx="163542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Mental Well-being</a:t>
            </a:r>
          </a:p>
        </p:txBody>
      </p:sp>
      <p:sp>
        <p:nvSpPr>
          <p:cNvPr id="160" name="Text 10"/>
          <p:cNvSpPr txBox="1"/>
          <p:nvPr/>
        </p:nvSpPr>
        <p:spPr>
          <a:xfrm>
            <a:off x="10272117" y="4230053"/>
            <a:ext cx="3406141" cy="13014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Stress levels, mood tracking, gratitude journaling, mindfulness exercises, sleep quality, cognitive function, focus and attention span</a:t>
            </a:r>
          </a:p>
        </p:txBody>
      </p:sp>
      <p:sp>
        <p:nvSpPr>
          <p:cNvPr id="161" name="Shape 11"/>
          <p:cNvSpPr/>
          <p:nvPr/>
        </p:nvSpPr>
        <p:spPr>
          <a:xfrm>
            <a:off x="6228635" y="5706546"/>
            <a:ext cx="7659531" cy="1609965"/>
          </a:xfrm>
          <a:prstGeom prst="rect">
            <a:avLst/>
          </a:prstGeom>
          <a:solidFill>
            <a:srgbClr val="000000">
              <a:alpha val="4000"/>
            </a:srgbClr>
          </a:solidFill>
          <a:ln w="12700">
            <a:miter lim="400000"/>
          </a:ln>
        </p:spPr>
        <p:txBody>
          <a:bodyPr lIns="45719" rIns="45719"/>
          <a:lstStyle/>
          <a:p>
            <a:pPr/>
          </a:p>
        </p:txBody>
      </p:sp>
      <p:sp>
        <p:nvSpPr>
          <p:cNvPr id="162" name="Text 12"/>
          <p:cNvSpPr txBox="1"/>
          <p:nvPr/>
        </p:nvSpPr>
        <p:spPr>
          <a:xfrm>
            <a:off x="6438542" y="5840016"/>
            <a:ext cx="1571230"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Cognitive Fitness</a:t>
            </a:r>
          </a:p>
        </p:txBody>
      </p:sp>
      <p:sp>
        <p:nvSpPr>
          <p:cNvPr id="163" name="Text 13"/>
          <p:cNvSpPr txBox="1"/>
          <p:nvPr/>
        </p:nvSpPr>
        <p:spPr>
          <a:xfrm>
            <a:off x="10272117" y="5840016"/>
            <a:ext cx="3406141" cy="13014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Memory games, brain training exercises, reaction time, problem-solving skills, attention to detail, language comprehension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xt 0"/>
          <p:cNvSpPr txBox="1"/>
          <p:nvPr/>
        </p:nvSpPr>
        <p:spPr>
          <a:xfrm>
            <a:off x="793789" y="1814154"/>
            <a:ext cx="5415981"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333F70"/>
                </a:solidFill>
                <a:latin typeface="Unbounded Bold"/>
                <a:ea typeface="Unbounded Bold"/>
                <a:cs typeface="Unbounded Bold"/>
                <a:sym typeface="Unbounded Bold"/>
              </a:defRPr>
            </a:lvl1pPr>
          </a:lstStyle>
          <a:p>
            <a:pPr/>
            <a:r>
              <a:t>Dashboard Features</a:t>
            </a:r>
          </a:p>
        </p:txBody>
      </p:sp>
      <p:sp>
        <p:nvSpPr>
          <p:cNvPr id="166" name="Text 1"/>
          <p:cNvSpPr txBox="1"/>
          <p:nvPr/>
        </p:nvSpPr>
        <p:spPr>
          <a:xfrm>
            <a:off x="793789" y="3089910"/>
            <a:ext cx="3978118" cy="681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Personalized Recommendations</a:t>
            </a:r>
          </a:p>
        </p:txBody>
      </p:sp>
      <p:sp>
        <p:nvSpPr>
          <p:cNvPr id="167" name="Text 2"/>
          <p:cNvSpPr txBox="1"/>
          <p:nvPr/>
        </p:nvSpPr>
        <p:spPr>
          <a:xfrm>
            <a:off x="793789" y="4025384"/>
            <a:ext cx="3978118" cy="17565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The dashboard will provide personalized recommendations based on user goals, progress, and preferences. It will suggest tailored workouts, mindfulness exercises, and cognitive training activities.</a:t>
            </a:r>
          </a:p>
        </p:txBody>
      </p:sp>
      <p:sp>
        <p:nvSpPr>
          <p:cNvPr id="168" name="Text 3"/>
          <p:cNvSpPr txBox="1"/>
          <p:nvPr/>
        </p:nvSpPr>
        <p:spPr>
          <a:xfrm>
            <a:off x="5332927" y="3089910"/>
            <a:ext cx="2450903"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Progress Tracking</a:t>
            </a:r>
          </a:p>
        </p:txBody>
      </p:sp>
      <p:sp>
        <p:nvSpPr>
          <p:cNvPr id="169" name="Text 4"/>
          <p:cNvSpPr txBox="1"/>
          <p:nvPr/>
        </p:nvSpPr>
        <p:spPr>
          <a:xfrm>
            <a:off x="5332927" y="3671053"/>
            <a:ext cx="3978118" cy="2467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Users can track their progress over time, setting goals, monitoring their achievements, and celebrating milestones. The dashboard will provide visual representations of their data, making it easy to understand and stay motivated.</a:t>
            </a:r>
          </a:p>
        </p:txBody>
      </p:sp>
      <p:sp>
        <p:nvSpPr>
          <p:cNvPr id="170" name="Text 5"/>
          <p:cNvSpPr txBox="1"/>
          <p:nvPr/>
        </p:nvSpPr>
        <p:spPr>
          <a:xfrm>
            <a:off x="9872067" y="3089910"/>
            <a:ext cx="277641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33F70"/>
                </a:solidFill>
                <a:latin typeface="Unbounded Bold"/>
                <a:ea typeface="Unbounded Bold"/>
                <a:cs typeface="Unbounded Bold"/>
                <a:sym typeface="Unbounded Bold"/>
              </a:defRPr>
            </a:lvl1pPr>
          </a:lstStyle>
          <a:p>
            <a:pPr/>
            <a:r>
              <a:t>Gamified Challenges</a:t>
            </a:r>
          </a:p>
        </p:txBody>
      </p:sp>
      <p:sp>
        <p:nvSpPr>
          <p:cNvPr id="171" name="Text 6"/>
          <p:cNvSpPr txBox="1"/>
          <p:nvPr/>
        </p:nvSpPr>
        <p:spPr>
          <a:xfrm>
            <a:off x="9872067" y="3671053"/>
            <a:ext cx="3978117" cy="2112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33F70"/>
                </a:solidFill>
                <a:latin typeface="Open Sans"/>
                <a:ea typeface="Open Sans"/>
                <a:cs typeface="Open Sans"/>
                <a:sym typeface="Open Sans"/>
              </a:defRPr>
            </a:lvl1pPr>
          </a:lstStyle>
          <a:p>
            <a:pPr/>
            <a:r>
              <a:t>The dashboard will incorporate gamified elements such as challenges, badges, and rewards to incentivize users and make fitness fun. Completing challenges and achieving milestones will earn points and unlock new features.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0" descr="Image 0"/>
          <p:cNvPicPr>
            <a:picLocks noChangeAspect="1"/>
          </p:cNvPicPr>
          <p:nvPr/>
        </p:nvPicPr>
        <p:blipFill>
          <a:blip r:embed="rId2">
            <a:extLst/>
          </a:blip>
          <a:stretch>
            <a:fillRect/>
          </a:stretch>
        </p:blipFill>
        <p:spPr>
          <a:xfrm>
            <a:off x="0" y="0"/>
            <a:ext cx="14630400" cy="2621638"/>
          </a:xfrm>
          <a:prstGeom prst="rect">
            <a:avLst/>
          </a:prstGeom>
          <a:ln w="12700">
            <a:miter lim="400000"/>
          </a:ln>
        </p:spPr>
      </p:pic>
      <p:sp>
        <p:nvSpPr>
          <p:cNvPr id="174" name="Text 0"/>
          <p:cNvSpPr txBox="1"/>
          <p:nvPr/>
        </p:nvSpPr>
        <p:spPr>
          <a:xfrm>
            <a:off x="734019" y="3198376"/>
            <a:ext cx="5510053" cy="6379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100"/>
              </a:lnSpc>
              <a:defRPr b="1" sz="4100">
                <a:solidFill>
                  <a:srgbClr val="333F70"/>
                </a:solidFill>
                <a:latin typeface="Unbounded Bold"/>
                <a:ea typeface="Unbounded Bold"/>
                <a:cs typeface="Unbounded Bold"/>
                <a:sym typeface="Unbounded Bold"/>
              </a:defRPr>
            </a:lvl1pPr>
          </a:lstStyle>
          <a:p>
            <a:pPr/>
            <a:r>
              <a:t>Gamified Engagement</a:t>
            </a:r>
          </a:p>
        </p:txBody>
      </p:sp>
      <p:pic>
        <p:nvPicPr>
          <p:cNvPr id="175" name="Image 1" descr="Image 1"/>
          <p:cNvPicPr>
            <a:picLocks noChangeAspect="1"/>
          </p:cNvPicPr>
          <p:nvPr/>
        </p:nvPicPr>
        <p:blipFill>
          <a:blip r:embed="rId3">
            <a:extLst/>
          </a:blip>
          <a:stretch>
            <a:fillRect/>
          </a:stretch>
        </p:blipFill>
        <p:spPr>
          <a:xfrm>
            <a:off x="734020" y="4168378"/>
            <a:ext cx="4387454" cy="838915"/>
          </a:xfrm>
          <a:prstGeom prst="rect">
            <a:avLst/>
          </a:prstGeom>
          <a:ln w="12700">
            <a:miter lim="400000"/>
          </a:ln>
        </p:spPr>
      </p:pic>
      <p:sp>
        <p:nvSpPr>
          <p:cNvPr id="176" name="Text 1"/>
          <p:cNvSpPr txBox="1"/>
          <p:nvPr/>
        </p:nvSpPr>
        <p:spPr>
          <a:xfrm>
            <a:off x="943688" y="5321856"/>
            <a:ext cx="1763044"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Points System</a:t>
            </a:r>
          </a:p>
        </p:txBody>
      </p:sp>
      <p:sp>
        <p:nvSpPr>
          <p:cNvPr id="177" name="Text 2"/>
          <p:cNvSpPr txBox="1"/>
          <p:nvPr/>
        </p:nvSpPr>
        <p:spPr>
          <a:xfrm>
            <a:off x="943688" y="5775245"/>
            <a:ext cx="3968117" cy="9712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Users earn points for completing activities, achieving goals, and participating in challenges.</a:t>
            </a:r>
          </a:p>
        </p:txBody>
      </p:sp>
      <p:pic>
        <p:nvPicPr>
          <p:cNvPr id="178" name="Image 2" descr="Image 2"/>
          <p:cNvPicPr>
            <a:picLocks noChangeAspect="1"/>
          </p:cNvPicPr>
          <p:nvPr/>
        </p:nvPicPr>
        <p:blipFill>
          <a:blip r:embed="rId4">
            <a:extLst/>
          </a:blip>
          <a:stretch>
            <a:fillRect/>
          </a:stretch>
        </p:blipFill>
        <p:spPr>
          <a:xfrm>
            <a:off x="5121473" y="4168378"/>
            <a:ext cx="4387454" cy="838915"/>
          </a:xfrm>
          <a:prstGeom prst="rect">
            <a:avLst/>
          </a:prstGeom>
          <a:ln w="12700">
            <a:miter lim="400000"/>
          </a:ln>
        </p:spPr>
      </p:pic>
      <p:sp>
        <p:nvSpPr>
          <p:cNvPr id="179" name="Text 3"/>
          <p:cNvSpPr txBox="1"/>
          <p:nvPr/>
        </p:nvSpPr>
        <p:spPr>
          <a:xfrm>
            <a:off x="5331142" y="5321856"/>
            <a:ext cx="3968116" cy="3124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Badges &amp; Achievements</a:t>
            </a:r>
          </a:p>
        </p:txBody>
      </p:sp>
      <p:sp>
        <p:nvSpPr>
          <p:cNvPr id="180" name="Text 4"/>
          <p:cNvSpPr txBox="1"/>
          <p:nvPr/>
        </p:nvSpPr>
        <p:spPr>
          <a:xfrm>
            <a:off x="5331142" y="6102906"/>
            <a:ext cx="3968116" cy="9712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Unlock badges and achievements for completing specific tasks, reaching milestones, and demonstrating consistency.</a:t>
            </a:r>
          </a:p>
        </p:txBody>
      </p:sp>
      <p:pic>
        <p:nvPicPr>
          <p:cNvPr id="181" name="Image 3" descr="Image 3"/>
          <p:cNvPicPr>
            <a:picLocks noChangeAspect="1"/>
          </p:cNvPicPr>
          <p:nvPr/>
        </p:nvPicPr>
        <p:blipFill>
          <a:blip r:embed="rId5">
            <a:extLst/>
          </a:blip>
          <a:stretch>
            <a:fillRect/>
          </a:stretch>
        </p:blipFill>
        <p:spPr>
          <a:xfrm>
            <a:off x="9508927" y="4168378"/>
            <a:ext cx="4387454" cy="838915"/>
          </a:xfrm>
          <a:prstGeom prst="rect">
            <a:avLst/>
          </a:prstGeom>
          <a:ln w="12700">
            <a:miter lim="400000"/>
          </a:ln>
        </p:spPr>
      </p:pic>
      <p:sp>
        <p:nvSpPr>
          <p:cNvPr id="182" name="Text 5"/>
          <p:cNvSpPr txBox="1"/>
          <p:nvPr/>
        </p:nvSpPr>
        <p:spPr>
          <a:xfrm>
            <a:off x="9718595" y="5321856"/>
            <a:ext cx="2030811"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Meet Scheduling</a:t>
            </a:r>
          </a:p>
        </p:txBody>
      </p:sp>
      <p:sp>
        <p:nvSpPr>
          <p:cNvPr id="183" name="Text 6"/>
          <p:cNvSpPr txBox="1"/>
          <p:nvPr/>
        </p:nvSpPr>
        <p:spPr>
          <a:xfrm>
            <a:off x="9718595" y="5775245"/>
            <a:ext cx="3968117" cy="641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33F70"/>
                </a:solidFill>
                <a:latin typeface="Open Sans"/>
                <a:ea typeface="Open Sans"/>
                <a:cs typeface="Open Sans"/>
                <a:sym typeface="Open Sans"/>
              </a:defRPr>
            </a:lvl1pPr>
          </a:lstStyle>
          <a:p>
            <a:pPr/>
            <a:r>
              <a:t>Calendar for therapy sessions, games, and social events with reminders.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0" descr="Image 0"/>
          <p:cNvPicPr>
            <a:picLocks noChangeAspect="1"/>
          </p:cNvPicPr>
          <p:nvPr/>
        </p:nvPicPr>
        <p:blipFill>
          <a:blip r:embed="rId2">
            <a:extLst/>
          </a:blip>
          <a:stretch>
            <a:fillRect/>
          </a:stretch>
        </p:blipFill>
        <p:spPr>
          <a:xfrm>
            <a:off x="0" y="0"/>
            <a:ext cx="5486400" cy="8232338"/>
          </a:xfrm>
          <a:prstGeom prst="rect">
            <a:avLst/>
          </a:prstGeom>
          <a:ln w="12700">
            <a:miter lim="400000"/>
          </a:ln>
        </p:spPr>
      </p:pic>
      <p:sp>
        <p:nvSpPr>
          <p:cNvPr id="186" name="Text 0"/>
          <p:cNvSpPr txBox="1"/>
          <p:nvPr/>
        </p:nvSpPr>
        <p:spPr>
          <a:xfrm>
            <a:off x="6200061" y="560783"/>
            <a:ext cx="4783634" cy="624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b="1" sz="4000">
                <a:solidFill>
                  <a:srgbClr val="333F70"/>
                </a:solidFill>
                <a:latin typeface="Unbounded Bold"/>
                <a:ea typeface="Unbounded Bold"/>
                <a:cs typeface="Unbounded Bold"/>
                <a:sym typeface="Unbounded Bold"/>
              </a:defRPr>
            </a:lvl1pPr>
          </a:lstStyle>
          <a:p>
            <a:pPr/>
            <a:r>
              <a:t>User Empowerment</a:t>
            </a:r>
          </a:p>
        </p:txBody>
      </p:sp>
      <p:pic>
        <p:nvPicPr>
          <p:cNvPr id="187" name="Image 1" descr="Image 1"/>
          <p:cNvPicPr>
            <a:picLocks noChangeAspect="1"/>
          </p:cNvPicPr>
          <p:nvPr/>
        </p:nvPicPr>
        <p:blipFill>
          <a:blip r:embed="rId3">
            <a:extLst/>
          </a:blip>
          <a:stretch>
            <a:fillRect/>
          </a:stretch>
        </p:blipFill>
        <p:spPr>
          <a:xfrm>
            <a:off x="6200061" y="1503877"/>
            <a:ext cx="509708" cy="509708"/>
          </a:xfrm>
          <a:prstGeom prst="rect">
            <a:avLst/>
          </a:prstGeom>
          <a:ln w="12700">
            <a:miter lim="400000"/>
          </a:ln>
        </p:spPr>
      </p:pic>
      <p:sp>
        <p:nvSpPr>
          <p:cNvPr id="188" name="Text 1"/>
          <p:cNvSpPr txBox="1"/>
          <p:nvPr/>
        </p:nvSpPr>
        <p:spPr>
          <a:xfrm>
            <a:off x="6200061" y="2217420"/>
            <a:ext cx="3705345" cy="3124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Goal Setting &amp; Tracking</a:t>
            </a:r>
          </a:p>
        </p:txBody>
      </p:sp>
      <p:sp>
        <p:nvSpPr>
          <p:cNvPr id="189" name="Text 2"/>
          <p:cNvSpPr txBox="1"/>
          <p:nvPr/>
        </p:nvSpPr>
        <p:spPr>
          <a:xfrm>
            <a:off x="6200061" y="2976920"/>
            <a:ext cx="3705345"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33F70"/>
                </a:solidFill>
                <a:latin typeface="Open Sans"/>
                <a:ea typeface="Open Sans"/>
                <a:cs typeface="Open Sans"/>
                <a:sym typeface="Open Sans"/>
              </a:defRPr>
            </a:lvl1pPr>
          </a:lstStyle>
          <a:p>
            <a:pPr/>
            <a:r>
              <a:t>Set personalized goals, track progress, and celebrate achievements, empowering users to take control of their well-being.</a:t>
            </a:r>
          </a:p>
        </p:txBody>
      </p:sp>
      <p:pic>
        <p:nvPicPr>
          <p:cNvPr id="190" name="Image 2" descr="Image 2"/>
          <p:cNvPicPr>
            <a:picLocks noChangeAspect="1"/>
          </p:cNvPicPr>
          <p:nvPr/>
        </p:nvPicPr>
        <p:blipFill>
          <a:blip r:embed="rId4">
            <a:extLst/>
          </a:blip>
          <a:stretch>
            <a:fillRect/>
          </a:stretch>
        </p:blipFill>
        <p:spPr>
          <a:xfrm>
            <a:off x="10211275" y="1503877"/>
            <a:ext cx="509708" cy="509708"/>
          </a:xfrm>
          <a:prstGeom prst="rect">
            <a:avLst/>
          </a:prstGeom>
          <a:ln w="12700">
            <a:miter lim="400000"/>
          </a:ln>
        </p:spPr>
      </p:pic>
      <p:sp>
        <p:nvSpPr>
          <p:cNvPr id="191" name="Text 3"/>
          <p:cNvSpPr txBox="1"/>
          <p:nvPr/>
        </p:nvSpPr>
        <p:spPr>
          <a:xfrm>
            <a:off x="10211275" y="2217420"/>
            <a:ext cx="3705464" cy="3124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Self-Care &amp; Mindfulness</a:t>
            </a:r>
          </a:p>
        </p:txBody>
      </p:sp>
      <p:sp>
        <p:nvSpPr>
          <p:cNvPr id="192" name="Text 4"/>
          <p:cNvSpPr txBox="1"/>
          <p:nvPr/>
        </p:nvSpPr>
        <p:spPr>
          <a:xfrm>
            <a:off x="10211275" y="2976920"/>
            <a:ext cx="3705464" cy="935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33F70"/>
                </a:solidFill>
                <a:latin typeface="Open Sans"/>
                <a:ea typeface="Open Sans"/>
                <a:cs typeface="Open Sans"/>
                <a:sym typeface="Open Sans"/>
              </a:defRPr>
            </a:lvl1pPr>
          </a:lstStyle>
          <a:p>
            <a:pPr/>
            <a:r>
              <a:t>Integrate mindfulness exercises, stress management techniques, and gratitude journaling into daily routines.</a:t>
            </a:r>
          </a:p>
        </p:txBody>
      </p:sp>
      <p:pic>
        <p:nvPicPr>
          <p:cNvPr id="193" name="Image 3" descr="Image 3"/>
          <p:cNvPicPr>
            <a:picLocks noChangeAspect="1"/>
          </p:cNvPicPr>
          <p:nvPr/>
        </p:nvPicPr>
        <p:blipFill>
          <a:blip r:embed="rId5">
            <a:extLst/>
          </a:blip>
          <a:stretch>
            <a:fillRect/>
          </a:stretch>
        </p:blipFill>
        <p:spPr>
          <a:xfrm>
            <a:off x="6200061" y="4893588"/>
            <a:ext cx="509708" cy="509708"/>
          </a:xfrm>
          <a:prstGeom prst="rect">
            <a:avLst/>
          </a:prstGeom>
          <a:ln w="12700">
            <a:miter lim="400000"/>
          </a:ln>
        </p:spPr>
      </p:pic>
      <p:sp>
        <p:nvSpPr>
          <p:cNvPr id="194" name="Text 5"/>
          <p:cNvSpPr txBox="1"/>
          <p:nvPr/>
        </p:nvSpPr>
        <p:spPr>
          <a:xfrm>
            <a:off x="6200061" y="5607129"/>
            <a:ext cx="3705345" cy="3124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Cognitive Fitness Training</a:t>
            </a:r>
          </a:p>
        </p:txBody>
      </p:sp>
      <p:sp>
        <p:nvSpPr>
          <p:cNvPr id="195" name="Text 6"/>
          <p:cNvSpPr txBox="1"/>
          <p:nvPr/>
        </p:nvSpPr>
        <p:spPr>
          <a:xfrm>
            <a:off x="6200061" y="6366628"/>
            <a:ext cx="3705345" cy="935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33F70"/>
                </a:solidFill>
                <a:latin typeface="Open Sans"/>
                <a:ea typeface="Open Sans"/>
                <a:cs typeface="Open Sans"/>
                <a:sym typeface="Open Sans"/>
              </a:defRPr>
            </a:lvl1pPr>
          </a:lstStyle>
          <a:p>
            <a:pPr/>
            <a:r>
              <a:t>Challenge cognitive skills with interactive games and brain training exercises to enhance memory, focus, and attention.</a:t>
            </a:r>
          </a:p>
        </p:txBody>
      </p:sp>
      <p:pic>
        <p:nvPicPr>
          <p:cNvPr id="196" name="Image 4" descr="Image 4"/>
          <p:cNvPicPr>
            <a:picLocks noChangeAspect="1"/>
          </p:cNvPicPr>
          <p:nvPr/>
        </p:nvPicPr>
        <p:blipFill>
          <a:blip r:embed="rId6">
            <a:extLst/>
          </a:blip>
          <a:stretch>
            <a:fillRect/>
          </a:stretch>
        </p:blipFill>
        <p:spPr>
          <a:xfrm>
            <a:off x="10211275" y="4893588"/>
            <a:ext cx="509708" cy="509708"/>
          </a:xfrm>
          <a:prstGeom prst="rect">
            <a:avLst/>
          </a:prstGeom>
          <a:ln w="12700">
            <a:miter lim="400000"/>
          </a:ln>
        </p:spPr>
      </p:pic>
      <p:sp>
        <p:nvSpPr>
          <p:cNvPr id="197" name="Text 7"/>
          <p:cNvSpPr txBox="1"/>
          <p:nvPr/>
        </p:nvSpPr>
        <p:spPr>
          <a:xfrm>
            <a:off x="10211275" y="5607129"/>
            <a:ext cx="2707731"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z="2000">
                <a:solidFill>
                  <a:srgbClr val="333F70"/>
                </a:solidFill>
                <a:latin typeface="Unbounded Bold"/>
                <a:ea typeface="Unbounded Bold"/>
                <a:cs typeface="Unbounded Bold"/>
                <a:sym typeface="Unbounded Bold"/>
              </a:defRPr>
            </a:lvl1pPr>
          </a:lstStyle>
          <a:p>
            <a:pPr/>
            <a:r>
              <a:t>Community &amp; Support</a:t>
            </a:r>
          </a:p>
        </p:txBody>
      </p:sp>
      <p:sp>
        <p:nvSpPr>
          <p:cNvPr id="198" name="Text 8"/>
          <p:cNvSpPr txBox="1"/>
          <p:nvPr/>
        </p:nvSpPr>
        <p:spPr>
          <a:xfrm>
            <a:off x="10211275" y="6048018"/>
            <a:ext cx="3705464" cy="935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33F70"/>
                </a:solidFill>
                <a:latin typeface="Open Sans"/>
                <a:ea typeface="Open Sans"/>
                <a:cs typeface="Open Sans"/>
                <a:sym typeface="Open Sans"/>
              </a:defRPr>
            </a:lvl1pPr>
          </a:lstStyle>
          <a:p>
            <a:pPr/>
            <a:r>
              <a:t>Connect with a supportive community of like-minded individuals, share experiences, and motivate each other.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ext 0"/>
          <p:cNvSpPr txBox="1"/>
          <p:nvPr/>
        </p:nvSpPr>
        <p:spPr>
          <a:xfrm>
            <a:off x="793789" y="2025491"/>
            <a:ext cx="4753497"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333F70"/>
                </a:solidFill>
                <a:latin typeface="Unbounded Bold"/>
                <a:ea typeface="Unbounded Bold"/>
                <a:cs typeface="Unbounded Bold"/>
                <a:sym typeface="Unbounded Bold"/>
              </a:defRPr>
            </a:lvl1pPr>
          </a:lstStyle>
          <a:p>
            <a:pPr/>
            <a:r>
              <a:t>Technology Stack</a:t>
            </a:r>
          </a:p>
        </p:txBody>
      </p:sp>
      <p:sp>
        <p:nvSpPr>
          <p:cNvPr id="201" name="Text 1"/>
          <p:cNvSpPr txBox="1"/>
          <p:nvPr/>
        </p:nvSpPr>
        <p:spPr>
          <a:xfrm>
            <a:off x="793790" y="3187898"/>
            <a:ext cx="2766660"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Frontend:</a:t>
            </a:r>
            <a:r>
              <a:rPr b="0"/>
              <a:t> Next.js, React</a:t>
            </a:r>
          </a:p>
        </p:txBody>
      </p:sp>
      <p:sp>
        <p:nvSpPr>
          <p:cNvPr id="202" name="Text 2"/>
          <p:cNvSpPr txBox="1"/>
          <p:nvPr/>
        </p:nvSpPr>
        <p:spPr>
          <a:xfrm>
            <a:off x="793790" y="3630097"/>
            <a:ext cx="5751308"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Backend:</a:t>
            </a:r>
            <a:r>
              <a:rPr b="0"/>
              <a:t> FastAPI, python , Open-cv, Nodejs,ExpressJs</a:t>
            </a:r>
          </a:p>
        </p:txBody>
      </p:sp>
      <p:sp>
        <p:nvSpPr>
          <p:cNvPr id="203" name="Text 3"/>
          <p:cNvSpPr txBox="1"/>
          <p:nvPr/>
        </p:nvSpPr>
        <p:spPr>
          <a:xfrm>
            <a:off x="793790" y="4072294"/>
            <a:ext cx="2407599"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Database:</a:t>
            </a:r>
            <a:r>
              <a:rPr b="0"/>
              <a:t> MongoDB</a:t>
            </a:r>
          </a:p>
        </p:txBody>
      </p:sp>
      <p:sp>
        <p:nvSpPr>
          <p:cNvPr id="204" name="Text 4"/>
          <p:cNvSpPr txBox="1"/>
          <p:nvPr/>
        </p:nvSpPr>
        <p:spPr>
          <a:xfrm>
            <a:off x="793790" y="4514493"/>
            <a:ext cx="6046800"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Machine Learning:</a:t>
            </a:r>
            <a:r>
              <a:rPr b="0"/>
              <a:t> Custom ML model for recommnedation</a:t>
            </a:r>
          </a:p>
        </p:txBody>
      </p:sp>
      <p:sp>
        <p:nvSpPr>
          <p:cNvPr id="205" name="Text 5"/>
          <p:cNvSpPr txBox="1"/>
          <p:nvPr/>
        </p:nvSpPr>
        <p:spPr>
          <a:xfrm>
            <a:off x="793790" y="4956690"/>
            <a:ext cx="6828173"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Virtual Meetup: </a:t>
            </a:r>
            <a:r>
              <a:rPr b="0"/>
              <a:t>Scheduling Virtual meetups using google meet api </a:t>
            </a:r>
          </a:p>
        </p:txBody>
      </p:sp>
      <p:sp>
        <p:nvSpPr>
          <p:cNvPr id="206" name="Text 6"/>
          <p:cNvSpPr txBox="1"/>
          <p:nvPr/>
        </p:nvSpPr>
        <p:spPr>
          <a:xfrm>
            <a:off x="793790" y="5398889"/>
            <a:ext cx="1899475"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3D/VR:</a:t>
            </a:r>
            <a:r>
              <a:rPr b="0"/>
              <a:t> Three.js</a:t>
            </a:r>
          </a:p>
        </p:txBody>
      </p:sp>
      <p:sp>
        <p:nvSpPr>
          <p:cNvPr id="207" name="Text 7"/>
          <p:cNvSpPr txBox="1"/>
          <p:nvPr/>
        </p:nvSpPr>
        <p:spPr>
          <a:xfrm>
            <a:off x="793790" y="5841086"/>
            <a:ext cx="2862592"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b="1" sz="1700">
                <a:solidFill>
                  <a:srgbClr val="333F70"/>
                </a:solidFill>
                <a:latin typeface="Open Sans"/>
                <a:ea typeface="Open Sans"/>
                <a:cs typeface="Open Sans"/>
                <a:sym typeface="Open Sans"/>
              </a:defRPr>
            </a:pPr>
            <a:r>
              <a:t>Containerization:</a:t>
            </a:r>
            <a:r>
              <a:rPr b="0"/>
              <a:t> Docker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